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7" r:id="rId3"/>
    <p:sldId id="367" r:id="rId4"/>
    <p:sldId id="258" r:id="rId5"/>
    <p:sldId id="259" r:id="rId6"/>
    <p:sldId id="260" r:id="rId7"/>
    <p:sldId id="261" r:id="rId8"/>
    <p:sldId id="262" r:id="rId9"/>
    <p:sldId id="369" r:id="rId10"/>
    <p:sldId id="264" r:id="rId11"/>
    <p:sldId id="265" r:id="rId12"/>
    <p:sldId id="266" r:id="rId13"/>
    <p:sldId id="268" r:id="rId14"/>
    <p:sldId id="269" r:id="rId15"/>
    <p:sldId id="270" r:id="rId16"/>
    <p:sldId id="271" r:id="rId17"/>
    <p:sldId id="272" r:id="rId18"/>
    <p:sldId id="273" r:id="rId19"/>
    <p:sldId id="274" r:id="rId20"/>
    <p:sldId id="275" r:id="rId21"/>
    <p:sldId id="370" r:id="rId22"/>
    <p:sldId id="368" r:id="rId23"/>
    <p:sldId id="277"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bett, Lisa J" initials="CLJ" lastIdx="3" clrIdx="0">
    <p:extLst>
      <p:ext uri="{19B8F6BF-5375-455C-9EA6-DF929625EA0E}">
        <p15:presenceInfo xmlns:p15="http://schemas.microsoft.com/office/powerpoint/2012/main" userId="S::LJCorbett@magellanhealth.com::2ee339c4-4c5d-4782-b72d-01a7852e88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6BD4-6FAB-4D6A-B5F8-F1D9595064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20A72F-B09B-4000-91BE-56A7A8D17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3A2B62-15E4-41AD-A99D-CE6DEED13D06}"/>
              </a:ext>
            </a:extLst>
          </p:cNvPr>
          <p:cNvSpPr>
            <a:spLocks noGrp="1"/>
          </p:cNvSpPr>
          <p:nvPr>
            <p:ph type="dt" sz="half" idx="10"/>
          </p:nvPr>
        </p:nvSpPr>
        <p:spPr/>
        <p:txBody>
          <a:bodyPr/>
          <a:lstStyle/>
          <a:p>
            <a:fld id="{59B5C6CC-E0C8-4CCD-B9F9-86B8767F91DB}" type="datetimeFigureOut">
              <a:rPr lang="en-US" smtClean="0"/>
              <a:t>11/3/2021</a:t>
            </a:fld>
            <a:endParaRPr lang="en-US"/>
          </a:p>
        </p:txBody>
      </p:sp>
      <p:sp>
        <p:nvSpPr>
          <p:cNvPr id="5" name="Footer Placeholder 4">
            <a:extLst>
              <a:ext uri="{FF2B5EF4-FFF2-40B4-BE49-F238E27FC236}">
                <a16:creationId xmlns:a16="http://schemas.microsoft.com/office/drawing/2014/main" id="{BED2CD7D-26AC-47C2-B9CB-5FA80624D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6F18D-CEE8-46F6-A012-99831AC5EDC2}"/>
              </a:ext>
            </a:extLst>
          </p:cNvPr>
          <p:cNvSpPr>
            <a:spLocks noGrp="1"/>
          </p:cNvSpPr>
          <p:nvPr>
            <p:ph type="sldNum" sz="quarter" idx="12"/>
          </p:nvPr>
        </p:nvSpPr>
        <p:spPr/>
        <p:txBody>
          <a:bodyPr/>
          <a:lstStyle/>
          <a:p>
            <a:fld id="{32877FF3-0869-4ABB-9663-7603A8AF8BF5}" type="slidenum">
              <a:rPr lang="en-US" smtClean="0"/>
              <a:t>‹#›</a:t>
            </a:fld>
            <a:endParaRPr lang="en-US"/>
          </a:p>
        </p:txBody>
      </p:sp>
    </p:spTree>
    <p:extLst>
      <p:ext uri="{BB962C8B-B14F-4D97-AF65-F5344CB8AC3E}">
        <p14:creationId xmlns:p14="http://schemas.microsoft.com/office/powerpoint/2010/main" val="112778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6890-1AB5-4F69-B029-9768179B2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7A1DC0-49E0-4883-BD93-5B1B9B3461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12496-F33D-4F65-B3AC-4233E1F0E677}"/>
              </a:ext>
            </a:extLst>
          </p:cNvPr>
          <p:cNvSpPr>
            <a:spLocks noGrp="1"/>
          </p:cNvSpPr>
          <p:nvPr>
            <p:ph type="dt" sz="half" idx="10"/>
          </p:nvPr>
        </p:nvSpPr>
        <p:spPr/>
        <p:txBody>
          <a:bodyPr/>
          <a:lstStyle/>
          <a:p>
            <a:fld id="{59B5C6CC-E0C8-4CCD-B9F9-86B8767F91DB}" type="datetimeFigureOut">
              <a:rPr lang="en-US" smtClean="0"/>
              <a:t>11/3/2021</a:t>
            </a:fld>
            <a:endParaRPr lang="en-US"/>
          </a:p>
        </p:txBody>
      </p:sp>
      <p:sp>
        <p:nvSpPr>
          <p:cNvPr id="5" name="Footer Placeholder 4">
            <a:extLst>
              <a:ext uri="{FF2B5EF4-FFF2-40B4-BE49-F238E27FC236}">
                <a16:creationId xmlns:a16="http://schemas.microsoft.com/office/drawing/2014/main" id="{0F01DA49-A7D7-484C-8322-C4143D488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AE959-EA6B-48A2-A252-89853907C883}"/>
              </a:ext>
            </a:extLst>
          </p:cNvPr>
          <p:cNvSpPr>
            <a:spLocks noGrp="1"/>
          </p:cNvSpPr>
          <p:nvPr>
            <p:ph type="sldNum" sz="quarter" idx="12"/>
          </p:nvPr>
        </p:nvSpPr>
        <p:spPr/>
        <p:txBody>
          <a:bodyPr/>
          <a:lstStyle/>
          <a:p>
            <a:fld id="{32877FF3-0869-4ABB-9663-7603A8AF8BF5}" type="slidenum">
              <a:rPr lang="en-US" smtClean="0"/>
              <a:t>‹#›</a:t>
            </a:fld>
            <a:endParaRPr lang="en-US"/>
          </a:p>
        </p:txBody>
      </p:sp>
    </p:spTree>
    <p:extLst>
      <p:ext uri="{BB962C8B-B14F-4D97-AF65-F5344CB8AC3E}">
        <p14:creationId xmlns:p14="http://schemas.microsoft.com/office/powerpoint/2010/main" val="16546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E11478-3C0E-4D35-BE38-29CBE751C6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57B9C0-A147-4A9A-91D5-67160D0F0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87E04-320E-491A-99DA-532C0EA0EC50}"/>
              </a:ext>
            </a:extLst>
          </p:cNvPr>
          <p:cNvSpPr>
            <a:spLocks noGrp="1"/>
          </p:cNvSpPr>
          <p:nvPr>
            <p:ph type="dt" sz="half" idx="10"/>
          </p:nvPr>
        </p:nvSpPr>
        <p:spPr/>
        <p:txBody>
          <a:bodyPr/>
          <a:lstStyle/>
          <a:p>
            <a:fld id="{59B5C6CC-E0C8-4CCD-B9F9-86B8767F91DB}" type="datetimeFigureOut">
              <a:rPr lang="en-US" smtClean="0"/>
              <a:t>11/3/2021</a:t>
            </a:fld>
            <a:endParaRPr lang="en-US"/>
          </a:p>
        </p:txBody>
      </p:sp>
      <p:sp>
        <p:nvSpPr>
          <p:cNvPr id="5" name="Footer Placeholder 4">
            <a:extLst>
              <a:ext uri="{FF2B5EF4-FFF2-40B4-BE49-F238E27FC236}">
                <a16:creationId xmlns:a16="http://schemas.microsoft.com/office/drawing/2014/main" id="{6BFD1C60-D751-4D52-8FB1-ED35ACE1D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1584F-95F4-48E0-9C2A-760CE954D4D6}"/>
              </a:ext>
            </a:extLst>
          </p:cNvPr>
          <p:cNvSpPr>
            <a:spLocks noGrp="1"/>
          </p:cNvSpPr>
          <p:nvPr>
            <p:ph type="sldNum" sz="quarter" idx="12"/>
          </p:nvPr>
        </p:nvSpPr>
        <p:spPr/>
        <p:txBody>
          <a:bodyPr/>
          <a:lstStyle/>
          <a:p>
            <a:fld id="{32877FF3-0869-4ABB-9663-7603A8AF8BF5}" type="slidenum">
              <a:rPr lang="en-US" smtClean="0"/>
              <a:t>‹#›</a:t>
            </a:fld>
            <a:endParaRPr lang="en-US"/>
          </a:p>
        </p:txBody>
      </p:sp>
    </p:spTree>
    <p:extLst>
      <p:ext uri="{BB962C8B-B14F-4D97-AF65-F5344CB8AC3E}">
        <p14:creationId xmlns:p14="http://schemas.microsoft.com/office/powerpoint/2010/main" val="3724454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Op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7400" y="5573377"/>
            <a:ext cx="2773880" cy="511287"/>
          </a:xfrm>
          <a:prstGeom prst="rect">
            <a:avLst/>
          </a:prstGeom>
        </p:spPr>
      </p:pic>
    </p:spTree>
    <p:extLst>
      <p:ext uri="{BB962C8B-B14F-4D97-AF65-F5344CB8AC3E}">
        <p14:creationId xmlns:p14="http://schemas.microsoft.com/office/powerpoint/2010/main" val="10079664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ransition Slide Option 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65843"/>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tx2"/>
                </a:solidFill>
              </a:defRPr>
            </a:lvl1pPr>
          </a:lstStyle>
          <a:p>
            <a:r>
              <a:rPr lang="en-US" dirty="0"/>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4767" y="6054259"/>
            <a:ext cx="2773880" cy="511287"/>
          </a:xfrm>
          <a:prstGeom prst="rect">
            <a:avLst/>
          </a:prstGeom>
        </p:spPr>
      </p:pic>
    </p:spTree>
    <p:extLst>
      <p:ext uri="{BB962C8B-B14F-4D97-AF65-F5344CB8AC3E}">
        <p14:creationId xmlns:p14="http://schemas.microsoft.com/office/powerpoint/2010/main" val="23601845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922A-CD6A-4173-BFD8-F106F3D4C2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3BA1B4-9A36-42B1-AB98-CEB847CEF5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F0E12-E049-4C6F-A142-49960331006D}"/>
              </a:ext>
            </a:extLst>
          </p:cNvPr>
          <p:cNvSpPr>
            <a:spLocks noGrp="1"/>
          </p:cNvSpPr>
          <p:nvPr>
            <p:ph type="dt" sz="half" idx="10"/>
          </p:nvPr>
        </p:nvSpPr>
        <p:spPr/>
        <p:txBody>
          <a:bodyPr/>
          <a:lstStyle/>
          <a:p>
            <a:fld id="{59B5C6CC-E0C8-4CCD-B9F9-86B8767F91DB}" type="datetimeFigureOut">
              <a:rPr lang="en-US" smtClean="0"/>
              <a:t>11/3/2021</a:t>
            </a:fld>
            <a:endParaRPr lang="en-US"/>
          </a:p>
        </p:txBody>
      </p:sp>
      <p:sp>
        <p:nvSpPr>
          <p:cNvPr id="5" name="Footer Placeholder 4">
            <a:extLst>
              <a:ext uri="{FF2B5EF4-FFF2-40B4-BE49-F238E27FC236}">
                <a16:creationId xmlns:a16="http://schemas.microsoft.com/office/drawing/2014/main" id="{CB1A3A44-EF0C-409D-BCE1-C44599F67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7B244-2906-4131-BAF2-11A1BCB6C278}"/>
              </a:ext>
            </a:extLst>
          </p:cNvPr>
          <p:cNvSpPr>
            <a:spLocks noGrp="1"/>
          </p:cNvSpPr>
          <p:nvPr>
            <p:ph type="sldNum" sz="quarter" idx="12"/>
          </p:nvPr>
        </p:nvSpPr>
        <p:spPr/>
        <p:txBody>
          <a:bodyPr/>
          <a:lstStyle/>
          <a:p>
            <a:fld id="{32877FF3-0869-4ABB-9663-7603A8AF8BF5}" type="slidenum">
              <a:rPr lang="en-US" smtClean="0"/>
              <a:t>‹#›</a:t>
            </a:fld>
            <a:endParaRPr lang="en-US"/>
          </a:p>
        </p:txBody>
      </p:sp>
    </p:spTree>
    <p:extLst>
      <p:ext uri="{BB962C8B-B14F-4D97-AF65-F5344CB8AC3E}">
        <p14:creationId xmlns:p14="http://schemas.microsoft.com/office/powerpoint/2010/main" val="11953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4528-14FE-440E-9A1A-D2552F6EE5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2C3B35-E78A-409D-A165-44B4FF315F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8F5E6C-9DAF-470C-BE95-7C55D05554A4}"/>
              </a:ext>
            </a:extLst>
          </p:cNvPr>
          <p:cNvSpPr>
            <a:spLocks noGrp="1"/>
          </p:cNvSpPr>
          <p:nvPr>
            <p:ph type="dt" sz="half" idx="10"/>
          </p:nvPr>
        </p:nvSpPr>
        <p:spPr/>
        <p:txBody>
          <a:bodyPr/>
          <a:lstStyle/>
          <a:p>
            <a:fld id="{59B5C6CC-E0C8-4CCD-B9F9-86B8767F91DB}" type="datetimeFigureOut">
              <a:rPr lang="en-US" smtClean="0"/>
              <a:t>11/3/2021</a:t>
            </a:fld>
            <a:endParaRPr lang="en-US"/>
          </a:p>
        </p:txBody>
      </p:sp>
      <p:sp>
        <p:nvSpPr>
          <p:cNvPr id="5" name="Footer Placeholder 4">
            <a:extLst>
              <a:ext uri="{FF2B5EF4-FFF2-40B4-BE49-F238E27FC236}">
                <a16:creationId xmlns:a16="http://schemas.microsoft.com/office/drawing/2014/main" id="{817FAD77-FCB8-47E2-ABF5-69742DDDB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418D4-935C-4CA6-973B-CC6CEC439C01}"/>
              </a:ext>
            </a:extLst>
          </p:cNvPr>
          <p:cNvSpPr>
            <a:spLocks noGrp="1"/>
          </p:cNvSpPr>
          <p:nvPr>
            <p:ph type="sldNum" sz="quarter" idx="12"/>
          </p:nvPr>
        </p:nvSpPr>
        <p:spPr/>
        <p:txBody>
          <a:bodyPr/>
          <a:lstStyle/>
          <a:p>
            <a:fld id="{32877FF3-0869-4ABB-9663-7603A8AF8BF5}" type="slidenum">
              <a:rPr lang="en-US" smtClean="0"/>
              <a:t>‹#›</a:t>
            </a:fld>
            <a:endParaRPr lang="en-US"/>
          </a:p>
        </p:txBody>
      </p:sp>
    </p:spTree>
    <p:extLst>
      <p:ext uri="{BB962C8B-B14F-4D97-AF65-F5344CB8AC3E}">
        <p14:creationId xmlns:p14="http://schemas.microsoft.com/office/powerpoint/2010/main" val="401698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82B5-5F7A-45F4-8B3B-95C093B76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912E6-465D-4D18-B03B-BD4F011949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30273C-7A69-4255-AC54-A35A94239F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71324-03A1-4CD6-88CE-D0E800C19BDC}"/>
              </a:ext>
            </a:extLst>
          </p:cNvPr>
          <p:cNvSpPr>
            <a:spLocks noGrp="1"/>
          </p:cNvSpPr>
          <p:nvPr>
            <p:ph type="dt" sz="half" idx="10"/>
          </p:nvPr>
        </p:nvSpPr>
        <p:spPr/>
        <p:txBody>
          <a:bodyPr/>
          <a:lstStyle/>
          <a:p>
            <a:fld id="{59B5C6CC-E0C8-4CCD-B9F9-86B8767F91DB}" type="datetimeFigureOut">
              <a:rPr lang="en-US" smtClean="0"/>
              <a:t>11/3/2021</a:t>
            </a:fld>
            <a:endParaRPr lang="en-US"/>
          </a:p>
        </p:txBody>
      </p:sp>
      <p:sp>
        <p:nvSpPr>
          <p:cNvPr id="6" name="Footer Placeholder 5">
            <a:extLst>
              <a:ext uri="{FF2B5EF4-FFF2-40B4-BE49-F238E27FC236}">
                <a16:creationId xmlns:a16="http://schemas.microsoft.com/office/drawing/2014/main" id="{62396EB2-BDC4-4F4A-A1E4-D15801D61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238CFA-DCC2-411A-ADA1-FA0CF60277BA}"/>
              </a:ext>
            </a:extLst>
          </p:cNvPr>
          <p:cNvSpPr>
            <a:spLocks noGrp="1"/>
          </p:cNvSpPr>
          <p:nvPr>
            <p:ph type="sldNum" sz="quarter" idx="12"/>
          </p:nvPr>
        </p:nvSpPr>
        <p:spPr/>
        <p:txBody>
          <a:bodyPr/>
          <a:lstStyle/>
          <a:p>
            <a:fld id="{32877FF3-0869-4ABB-9663-7603A8AF8BF5}" type="slidenum">
              <a:rPr lang="en-US" smtClean="0"/>
              <a:t>‹#›</a:t>
            </a:fld>
            <a:endParaRPr lang="en-US"/>
          </a:p>
        </p:txBody>
      </p:sp>
    </p:spTree>
    <p:extLst>
      <p:ext uri="{BB962C8B-B14F-4D97-AF65-F5344CB8AC3E}">
        <p14:creationId xmlns:p14="http://schemas.microsoft.com/office/powerpoint/2010/main" val="351558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30DB0-36ED-4F52-8C51-611FC387D2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C63CA0-D11D-42B8-9F4D-5501393558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74D7A-E208-48C6-AEF2-1703A207EA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9F588-089C-4C32-A287-94D1BD01F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880E4C-E388-4151-8552-5DBABFB217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FE6968-A9F7-424D-9CBA-738ED2D9585C}"/>
              </a:ext>
            </a:extLst>
          </p:cNvPr>
          <p:cNvSpPr>
            <a:spLocks noGrp="1"/>
          </p:cNvSpPr>
          <p:nvPr>
            <p:ph type="dt" sz="half" idx="10"/>
          </p:nvPr>
        </p:nvSpPr>
        <p:spPr/>
        <p:txBody>
          <a:bodyPr/>
          <a:lstStyle/>
          <a:p>
            <a:fld id="{59B5C6CC-E0C8-4CCD-B9F9-86B8767F91DB}" type="datetimeFigureOut">
              <a:rPr lang="en-US" smtClean="0"/>
              <a:t>11/3/2021</a:t>
            </a:fld>
            <a:endParaRPr lang="en-US"/>
          </a:p>
        </p:txBody>
      </p:sp>
      <p:sp>
        <p:nvSpPr>
          <p:cNvPr id="8" name="Footer Placeholder 7">
            <a:extLst>
              <a:ext uri="{FF2B5EF4-FFF2-40B4-BE49-F238E27FC236}">
                <a16:creationId xmlns:a16="http://schemas.microsoft.com/office/drawing/2014/main" id="{54927347-2F19-4994-B3D3-AA35BBE7B5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5B6FA-0BB3-42C0-8D65-9F10E51FC7B9}"/>
              </a:ext>
            </a:extLst>
          </p:cNvPr>
          <p:cNvSpPr>
            <a:spLocks noGrp="1"/>
          </p:cNvSpPr>
          <p:nvPr>
            <p:ph type="sldNum" sz="quarter" idx="12"/>
          </p:nvPr>
        </p:nvSpPr>
        <p:spPr/>
        <p:txBody>
          <a:bodyPr/>
          <a:lstStyle/>
          <a:p>
            <a:fld id="{32877FF3-0869-4ABB-9663-7603A8AF8BF5}" type="slidenum">
              <a:rPr lang="en-US" smtClean="0"/>
              <a:t>‹#›</a:t>
            </a:fld>
            <a:endParaRPr lang="en-US"/>
          </a:p>
        </p:txBody>
      </p:sp>
    </p:spTree>
    <p:extLst>
      <p:ext uri="{BB962C8B-B14F-4D97-AF65-F5344CB8AC3E}">
        <p14:creationId xmlns:p14="http://schemas.microsoft.com/office/powerpoint/2010/main" val="347810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255A-C548-4198-B3DF-6F0A1868BE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68A81C-65FD-4B56-A49B-1AFD9FD14495}"/>
              </a:ext>
            </a:extLst>
          </p:cNvPr>
          <p:cNvSpPr>
            <a:spLocks noGrp="1"/>
          </p:cNvSpPr>
          <p:nvPr>
            <p:ph type="dt" sz="half" idx="10"/>
          </p:nvPr>
        </p:nvSpPr>
        <p:spPr/>
        <p:txBody>
          <a:bodyPr/>
          <a:lstStyle/>
          <a:p>
            <a:fld id="{59B5C6CC-E0C8-4CCD-B9F9-86B8767F91DB}" type="datetimeFigureOut">
              <a:rPr lang="en-US" smtClean="0"/>
              <a:t>11/3/2021</a:t>
            </a:fld>
            <a:endParaRPr lang="en-US"/>
          </a:p>
        </p:txBody>
      </p:sp>
      <p:sp>
        <p:nvSpPr>
          <p:cNvPr id="4" name="Footer Placeholder 3">
            <a:extLst>
              <a:ext uri="{FF2B5EF4-FFF2-40B4-BE49-F238E27FC236}">
                <a16:creationId xmlns:a16="http://schemas.microsoft.com/office/drawing/2014/main" id="{66B11D62-AC59-46F9-9D5B-91237140D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837A1-979D-4B1E-911F-C968F28D2A8E}"/>
              </a:ext>
            </a:extLst>
          </p:cNvPr>
          <p:cNvSpPr>
            <a:spLocks noGrp="1"/>
          </p:cNvSpPr>
          <p:nvPr>
            <p:ph type="sldNum" sz="quarter" idx="12"/>
          </p:nvPr>
        </p:nvSpPr>
        <p:spPr/>
        <p:txBody>
          <a:bodyPr/>
          <a:lstStyle/>
          <a:p>
            <a:fld id="{32877FF3-0869-4ABB-9663-7603A8AF8BF5}" type="slidenum">
              <a:rPr lang="en-US" smtClean="0"/>
              <a:t>‹#›</a:t>
            </a:fld>
            <a:endParaRPr lang="en-US"/>
          </a:p>
        </p:txBody>
      </p:sp>
    </p:spTree>
    <p:extLst>
      <p:ext uri="{BB962C8B-B14F-4D97-AF65-F5344CB8AC3E}">
        <p14:creationId xmlns:p14="http://schemas.microsoft.com/office/powerpoint/2010/main" val="374130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B27BDD-904A-43C7-B010-B14B38D1098E}"/>
              </a:ext>
            </a:extLst>
          </p:cNvPr>
          <p:cNvSpPr>
            <a:spLocks noGrp="1"/>
          </p:cNvSpPr>
          <p:nvPr>
            <p:ph type="dt" sz="half" idx="10"/>
          </p:nvPr>
        </p:nvSpPr>
        <p:spPr/>
        <p:txBody>
          <a:bodyPr/>
          <a:lstStyle/>
          <a:p>
            <a:fld id="{59B5C6CC-E0C8-4CCD-B9F9-86B8767F91DB}" type="datetimeFigureOut">
              <a:rPr lang="en-US" smtClean="0"/>
              <a:t>11/3/2021</a:t>
            </a:fld>
            <a:endParaRPr lang="en-US"/>
          </a:p>
        </p:txBody>
      </p:sp>
      <p:sp>
        <p:nvSpPr>
          <p:cNvPr id="3" name="Footer Placeholder 2">
            <a:extLst>
              <a:ext uri="{FF2B5EF4-FFF2-40B4-BE49-F238E27FC236}">
                <a16:creationId xmlns:a16="http://schemas.microsoft.com/office/drawing/2014/main" id="{A85418AE-E7D5-44B2-8374-AC93CC5BC6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169FA6-9640-4B3C-A12D-1DAB74BB490A}"/>
              </a:ext>
            </a:extLst>
          </p:cNvPr>
          <p:cNvSpPr>
            <a:spLocks noGrp="1"/>
          </p:cNvSpPr>
          <p:nvPr>
            <p:ph type="sldNum" sz="quarter" idx="12"/>
          </p:nvPr>
        </p:nvSpPr>
        <p:spPr/>
        <p:txBody>
          <a:bodyPr/>
          <a:lstStyle/>
          <a:p>
            <a:fld id="{32877FF3-0869-4ABB-9663-7603A8AF8BF5}" type="slidenum">
              <a:rPr lang="en-US" smtClean="0"/>
              <a:t>‹#›</a:t>
            </a:fld>
            <a:endParaRPr lang="en-US"/>
          </a:p>
        </p:txBody>
      </p:sp>
    </p:spTree>
    <p:extLst>
      <p:ext uri="{BB962C8B-B14F-4D97-AF65-F5344CB8AC3E}">
        <p14:creationId xmlns:p14="http://schemas.microsoft.com/office/powerpoint/2010/main" val="87657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45D7-3478-40DC-BA0F-6A8FD7FB1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6A2AD9-636E-431B-867E-1FD42C7EB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6D6C3B-9060-471B-BB60-2148F259A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273288-6CF1-4642-8577-E57CD919BF94}"/>
              </a:ext>
            </a:extLst>
          </p:cNvPr>
          <p:cNvSpPr>
            <a:spLocks noGrp="1"/>
          </p:cNvSpPr>
          <p:nvPr>
            <p:ph type="dt" sz="half" idx="10"/>
          </p:nvPr>
        </p:nvSpPr>
        <p:spPr/>
        <p:txBody>
          <a:bodyPr/>
          <a:lstStyle/>
          <a:p>
            <a:fld id="{59B5C6CC-E0C8-4CCD-B9F9-86B8767F91DB}" type="datetimeFigureOut">
              <a:rPr lang="en-US" smtClean="0"/>
              <a:t>11/3/2021</a:t>
            </a:fld>
            <a:endParaRPr lang="en-US"/>
          </a:p>
        </p:txBody>
      </p:sp>
      <p:sp>
        <p:nvSpPr>
          <p:cNvPr id="6" name="Footer Placeholder 5">
            <a:extLst>
              <a:ext uri="{FF2B5EF4-FFF2-40B4-BE49-F238E27FC236}">
                <a16:creationId xmlns:a16="http://schemas.microsoft.com/office/drawing/2014/main" id="{4F92FCAA-F775-4ED4-9B3C-CEA43789DE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C487C-2E1C-42B3-88C6-EEF0027CC943}"/>
              </a:ext>
            </a:extLst>
          </p:cNvPr>
          <p:cNvSpPr>
            <a:spLocks noGrp="1"/>
          </p:cNvSpPr>
          <p:nvPr>
            <p:ph type="sldNum" sz="quarter" idx="12"/>
          </p:nvPr>
        </p:nvSpPr>
        <p:spPr/>
        <p:txBody>
          <a:bodyPr/>
          <a:lstStyle/>
          <a:p>
            <a:fld id="{32877FF3-0869-4ABB-9663-7603A8AF8BF5}" type="slidenum">
              <a:rPr lang="en-US" smtClean="0"/>
              <a:t>‹#›</a:t>
            </a:fld>
            <a:endParaRPr lang="en-US"/>
          </a:p>
        </p:txBody>
      </p:sp>
    </p:spTree>
    <p:extLst>
      <p:ext uri="{BB962C8B-B14F-4D97-AF65-F5344CB8AC3E}">
        <p14:creationId xmlns:p14="http://schemas.microsoft.com/office/powerpoint/2010/main" val="3312873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E227-E507-4DBD-B3CC-10DA11802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BCD440-1D0D-4739-A4EF-214CFD5215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BA581-F705-40D1-84C8-37E8065FE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59C074-904E-4494-8462-91DF37858DB9}"/>
              </a:ext>
            </a:extLst>
          </p:cNvPr>
          <p:cNvSpPr>
            <a:spLocks noGrp="1"/>
          </p:cNvSpPr>
          <p:nvPr>
            <p:ph type="dt" sz="half" idx="10"/>
          </p:nvPr>
        </p:nvSpPr>
        <p:spPr/>
        <p:txBody>
          <a:bodyPr/>
          <a:lstStyle/>
          <a:p>
            <a:fld id="{59B5C6CC-E0C8-4CCD-B9F9-86B8767F91DB}" type="datetimeFigureOut">
              <a:rPr lang="en-US" smtClean="0"/>
              <a:t>11/3/2021</a:t>
            </a:fld>
            <a:endParaRPr lang="en-US"/>
          </a:p>
        </p:txBody>
      </p:sp>
      <p:sp>
        <p:nvSpPr>
          <p:cNvPr id="6" name="Footer Placeholder 5">
            <a:extLst>
              <a:ext uri="{FF2B5EF4-FFF2-40B4-BE49-F238E27FC236}">
                <a16:creationId xmlns:a16="http://schemas.microsoft.com/office/drawing/2014/main" id="{2B092AFB-05F9-4C8E-A246-70AE9322A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FAC-A7F1-4E37-9659-0F8A810652D9}"/>
              </a:ext>
            </a:extLst>
          </p:cNvPr>
          <p:cNvSpPr>
            <a:spLocks noGrp="1"/>
          </p:cNvSpPr>
          <p:nvPr>
            <p:ph type="sldNum" sz="quarter" idx="12"/>
          </p:nvPr>
        </p:nvSpPr>
        <p:spPr/>
        <p:txBody>
          <a:bodyPr/>
          <a:lstStyle/>
          <a:p>
            <a:fld id="{32877FF3-0869-4ABB-9663-7603A8AF8BF5}" type="slidenum">
              <a:rPr lang="en-US" smtClean="0"/>
              <a:t>‹#›</a:t>
            </a:fld>
            <a:endParaRPr lang="en-US"/>
          </a:p>
        </p:txBody>
      </p:sp>
    </p:spTree>
    <p:extLst>
      <p:ext uri="{BB962C8B-B14F-4D97-AF65-F5344CB8AC3E}">
        <p14:creationId xmlns:p14="http://schemas.microsoft.com/office/powerpoint/2010/main" val="294938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616ED-9894-46DA-8F8B-6A4F1E4D6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47B91D-84AB-42CA-BFBE-6D3B8EA00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0D6A5-42F8-4F0C-97A8-6BA2BFDC8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5C6CC-E0C8-4CCD-B9F9-86B8767F91DB}" type="datetimeFigureOut">
              <a:rPr lang="en-US" smtClean="0"/>
              <a:t>11/3/2021</a:t>
            </a:fld>
            <a:endParaRPr lang="en-US"/>
          </a:p>
        </p:txBody>
      </p:sp>
      <p:sp>
        <p:nvSpPr>
          <p:cNvPr id="5" name="Footer Placeholder 4">
            <a:extLst>
              <a:ext uri="{FF2B5EF4-FFF2-40B4-BE49-F238E27FC236}">
                <a16:creationId xmlns:a16="http://schemas.microsoft.com/office/drawing/2014/main" id="{523D3BB7-F639-4391-B9B5-6BF08DF623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159CFD-8095-47FF-8205-5EC423926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77FF3-0869-4ABB-9663-7603A8AF8BF5}" type="slidenum">
              <a:rPr lang="en-US" smtClean="0"/>
              <a:t>‹#›</a:t>
            </a:fld>
            <a:endParaRPr lang="en-US"/>
          </a:p>
        </p:txBody>
      </p:sp>
    </p:spTree>
    <p:extLst>
      <p:ext uri="{BB962C8B-B14F-4D97-AF65-F5344CB8AC3E}">
        <p14:creationId xmlns:p14="http://schemas.microsoft.com/office/powerpoint/2010/main" val="3018922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MRx Provider Portal Navigation</a:t>
            </a:r>
          </a:p>
        </p:txBody>
      </p:sp>
      <p:sp>
        <p:nvSpPr>
          <p:cNvPr id="13" name="Text Placeholder 1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446449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8C569295-3CEC-4B32-A2B3-51E5D051CE4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9658"/>
          <a:stretch/>
        </p:blipFill>
        <p:spPr>
          <a:xfrm>
            <a:off x="1443981" y="391886"/>
            <a:ext cx="9304038" cy="5589134"/>
          </a:xfrm>
        </p:spPr>
      </p:pic>
      <p:sp>
        <p:nvSpPr>
          <p:cNvPr id="3" name="TextBox 8">
            <a:extLst>
              <a:ext uri="{FF2B5EF4-FFF2-40B4-BE49-F238E27FC236}">
                <a16:creationId xmlns:a16="http://schemas.microsoft.com/office/drawing/2014/main" id="{C390048D-7684-421A-933C-2EDDCC7092EB}"/>
              </a:ext>
            </a:extLst>
          </p:cNvPr>
          <p:cNvSpPr txBox="1"/>
          <p:nvPr/>
        </p:nvSpPr>
        <p:spPr>
          <a:xfrm>
            <a:off x="6567832" y="4160234"/>
            <a:ext cx="3686809" cy="1200329"/>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drug regimen may be searched by brand name, generic name or procedure code and clicking the corresponding Search button.</a:t>
            </a:r>
          </a:p>
        </p:txBody>
      </p:sp>
    </p:spTree>
    <p:extLst>
      <p:ext uri="{BB962C8B-B14F-4D97-AF65-F5344CB8AC3E}">
        <p14:creationId xmlns:p14="http://schemas.microsoft.com/office/powerpoint/2010/main" val="101327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A0E4A2FF-C0B8-4A13-A747-D10ECAFDA61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975"/>
          <a:stretch/>
        </p:blipFill>
        <p:spPr>
          <a:xfrm>
            <a:off x="1432493" y="331009"/>
            <a:ext cx="9327013" cy="6195981"/>
          </a:xfrm>
        </p:spPr>
      </p:pic>
      <p:sp>
        <p:nvSpPr>
          <p:cNvPr id="3" name="TextBox 8">
            <a:extLst>
              <a:ext uri="{FF2B5EF4-FFF2-40B4-BE49-F238E27FC236}">
                <a16:creationId xmlns:a16="http://schemas.microsoft.com/office/drawing/2014/main" id="{9A2D6398-764E-4E07-858F-A5E505C6105C}"/>
              </a:ext>
            </a:extLst>
          </p:cNvPr>
          <p:cNvSpPr txBox="1"/>
          <p:nvPr/>
        </p:nvSpPr>
        <p:spPr>
          <a:xfrm>
            <a:off x="6095999" y="5205262"/>
            <a:ext cx="3686809" cy="923330"/>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portal verifies if the drug requires clinical review. The user clicks on the drug name to proceed.</a:t>
            </a:r>
          </a:p>
        </p:txBody>
      </p:sp>
    </p:spTree>
    <p:extLst>
      <p:ext uri="{BB962C8B-B14F-4D97-AF65-F5344CB8AC3E}">
        <p14:creationId xmlns:p14="http://schemas.microsoft.com/office/powerpoint/2010/main" val="404180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D4ACEA6C-50E3-4BBE-BC15-4DC7F86A16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605"/>
          <a:stretch/>
        </p:blipFill>
        <p:spPr>
          <a:xfrm>
            <a:off x="1198526" y="375722"/>
            <a:ext cx="9794948" cy="6106555"/>
          </a:xfrm>
        </p:spPr>
      </p:pic>
      <p:sp>
        <p:nvSpPr>
          <p:cNvPr id="3" name="TextBox 8">
            <a:extLst>
              <a:ext uri="{FF2B5EF4-FFF2-40B4-BE49-F238E27FC236}">
                <a16:creationId xmlns:a16="http://schemas.microsoft.com/office/drawing/2014/main" id="{8E8C3389-CCC7-4D1B-9E1E-D42B18F8FB81}"/>
              </a:ext>
            </a:extLst>
          </p:cNvPr>
          <p:cNvSpPr txBox="1"/>
          <p:nvPr/>
        </p:nvSpPr>
        <p:spPr>
          <a:xfrm>
            <a:off x="6222600" y="4729401"/>
            <a:ext cx="3686809" cy="646331"/>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Multiple drugs may be requested simultaneously. </a:t>
            </a:r>
          </a:p>
        </p:txBody>
      </p:sp>
    </p:spTree>
    <p:extLst>
      <p:ext uri="{BB962C8B-B14F-4D97-AF65-F5344CB8AC3E}">
        <p14:creationId xmlns:p14="http://schemas.microsoft.com/office/powerpoint/2010/main" val="642659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1D25FD2D-ED30-40F2-8548-56727003785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9053"/>
          <a:stretch/>
        </p:blipFill>
        <p:spPr>
          <a:xfrm>
            <a:off x="1387616" y="253432"/>
            <a:ext cx="9416768" cy="6212427"/>
          </a:xfrm>
        </p:spPr>
      </p:pic>
      <p:sp>
        <p:nvSpPr>
          <p:cNvPr id="6" name="TextBox 5">
            <a:extLst>
              <a:ext uri="{FF2B5EF4-FFF2-40B4-BE49-F238E27FC236}">
                <a16:creationId xmlns:a16="http://schemas.microsoft.com/office/drawing/2014/main" id="{2A884D16-6BF1-4051-A4F1-568FBE66F9C3}"/>
              </a:ext>
            </a:extLst>
          </p:cNvPr>
          <p:cNvSpPr txBox="1"/>
          <p:nvPr/>
        </p:nvSpPr>
        <p:spPr>
          <a:xfrm>
            <a:off x="9486900" y="2136338"/>
            <a:ext cx="1517509" cy="2585323"/>
          </a:xfrm>
          <a:prstGeom prst="rect">
            <a:avLst/>
          </a:prstGeom>
          <a:solidFill>
            <a:schemeClr val="accent2">
              <a:lumMod val="20000"/>
              <a:lumOff val="80000"/>
            </a:schemeClr>
          </a:solidFill>
          <a:ln>
            <a:solidFill>
              <a:srgbClr val="FF0000"/>
            </a:solidFill>
          </a:ln>
        </p:spPr>
        <p:txBody>
          <a:bodyPr wrap="square" rtlCol="0">
            <a:spAutoFit/>
          </a:bodyPr>
          <a:lstStyle/>
          <a:p>
            <a:r>
              <a:rPr lang="en-US" dirty="0"/>
              <a:t>The user may search for the ICD10 by clicking the magnifying glass and activating the search engine.</a:t>
            </a:r>
          </a:p>
        </p:txBody>
      </p:sp>
      <p:sp>
        <p:nvSpPr>
          <p:cNvPr id="7" name="TextBox 6">
            <a:extLst>
              <a:ext uri="{FF2B5EF4-FFF2-40B4-BE49-F238E27FC236}">
                <a16:creationId xmlns:a16="http://schemas.microsoft.com/office/drawing/2014/main" id="{9E04F736-C774-4B98-899C-1970485D06CC}"/>
              </a:ext>
            </a:extLst>
          </p:cNvPr>
          <p:cNvSpPr txBox="1"/>
          <p:nvPr/>
        </p:nvSpPr>
        <p:spPr>
          <a:xfrm>
            <a:off x="8312149" y="4855096"/>
            <a:ext cx="3695701" cy="1477328"/>
          </a:xfrm>
          <a:prstGeom prst="rect">
            <a:avLst/>
          </a:prstGeom>
          <a:solidFill>
            <a:schemeClr val="accent2">
              <a:lumMod val="20000"/>
              <a:lumOff val="80000"/>
            </a:schemeClr>
          </a:solidFill>
          <a:ln>
            <a:solidFill>
              <a:srgbClr val="FF0000"/>
            </a:solidFill>
          </a:ln>
        </p:spPr>
        <p:txBody>
          <a:bodyPr wrap="square" rtlCol="0">
            <a:spAutoFit/>
          </a:bodyPr>
          <a:lstStyle/>
          <a:p>
            <a:r>
              <a:rPr lang="en-US" dirty="0"/>
              <a:t>If they have an anticipated date of treatment, they select ‘yes’ from the dropdown and select the date on the calendar. (This must be the present date or a future date.)</a:t>
            </a:r>
          </a:p>
        </p:txBody>
      </p:sp>
    </p:spTree>
    <p:extLst>
      <p:ext uri="{BB962C8B-B14F-4D97-AF65-F5344CB8AC3E}">
        <p14:creationId xmlns:p14="http://schemas.microsoft.com/office/powerpoint/2010/main" val="2675917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CF4AA8D1-6E04-4BCA-B3D2-5EB1E36266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937"/>
          <a:stretch/>
        </p:blipFill>
        <p:spPr>
          <a:xfrm>
            <a:off x="1095965" y="346166"/>
            <a:ext cx="10000069" cy="6165668"/>
          </a:xfrm>
        </p:spPr>
      </p:pic>
      <p:sp>
        <p:nvSpPr>
          <p:cNvPr id="3" name="TextBox 8">
            <a:extLst>
              <a:ext uri="{FF2B5EF4-FFF2-40B4-BE49-F238E27FC236}">
                <a16:creationId xmlns:a16="http://schemas.microsoft.com/office/drawing/2014/main" id="{C4AA5139-E547-4738-A637-CB8027AE95C4}"/>
              </a:ext>
            </a:extLst>
          </p:cNvPr>
          <p:cNvSpPr txBox="1"/>
          <p:nvPr/>
        </p:nvSpPr>
        <p:spPr>
          <a:xfrm>
            <a:off x="6558501" y="4328185"/>
            <a:ext cx="3686809" cy="646331"/>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clinical questions specific to the selected drug begin.</a:t>
            </a:r>
          </a:p>
        </p:txBody>
      </p:sp>
    </p:spTree>
    <p:extLst>
      <p:ext uri="{BB962C8B-B14F-4D97-AF65-F5344CB8AC3E}">
        <p14:creationId xmlns:p14="http://schemas.microsoft.com/office/powerpoint/2010/main" val="345157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C1CDD49C-C04B-4C67-BF93-6DDF06CC9C8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367"/>
          <a:stretch/>
        </p:blipFill>
        <p:spPr>
          <a:xfrm>
            <a:off x="1393372" y="298236"/>
            <a:ext cx="9074331" cy="6261528"/>
          </a:xfrm>
        </p:spPr>
      </p:pic>
    </p:spTree>
    <p:extLst>
      <p:ext uri="{BB962C8B-B14F-4D97-AF65-F5344CB8AC3E}">
        <p14:creationId xmlns:p14="http://schemas.microsoft.com/office/powerpoint/2010/main" val="115042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CEC5D20C-76C5-46C1-A6D8-9DBBC926AA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975"/>
          <a:stretch/>
        </p:blipFill>
        <p:spPr>
          <a:xfrm>
            <a:off x="2362731" y="382890"/>
            <a:ext cx="7466538" cy="6092220"/>
          </a:xfrm>
        </p:spPr>
      </p:pic>
    </p:spTree>
    <p:extLst>
      <p:ext uri="{BB962C8B-B14F-4D97-AF65-F5344CB8AC3E}">
        <p14:creationId xmlns:p14="http://schemas.microsoft.com/office/powerpoint/2010/main" val="3005272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3E0A740E-B6E4-4151-A02F-FCEE295DB9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586"/>
          <a:stretch/>
        </p:blipFill>
        <p:spPr>
          <a:xfrm>
            <a:off x="1619794" y="354266"/>
            <a:ext cx="7959634" cy="6149468"/>
          </a:xfrm>
        </p:spPr>
      </p:pic>
      <p:sp>
        <p:nvSpPr>
          <p:cNvPr id="6" name="TextBox 5">
            <a:extLst>
              <a:ext uri="{FF2B5EF4-FFF2-40B4-BE49-F238E27FC236}">
                <a16:creationId xmlns:a16="http://schemas.microsoft.com/office/drawing/2014/main" id="{F7554084-D9B3-4EE5-B171-2CAA9F448774}"/>
              </a:ext>
            </a:extLst>
          </p:cNvPr>
          <p:cNvSpPr txBox="1"/>
          <p:nvPr/>
        </p:nvSpPr>
        <p:spPr>
          <a:xfrm>
            <a:off x="7845424" y="4448175"/>
            <a:ext cx="3695701" cy="923330"/>
          </a:xfrm>
          <a:prstGeom prst="rect">
            <a:avLst/>
          </a:prstGeom>
          <a:solidFill>
            <a:schemeClr val="accent2">
              <a:lumMod val="20000"/>
              <a:lumOff val="80000"/>
            </a:schemeClr>
          </a:solidFill>
          <a:ln>
            <a:solidFill>
              <a:srgbClr val="FF0000"/>
            </a:solidFill>
          </a:ln>
        </p:spPr>
        <p:txBody>
          <a:bodyPr wrap="square" rtlCol="0">
            <a:spAutoFit/>
          </a:bodyPr>
          <a:lstStyle/>
          <a:p>
            <a:r>
              <a:rPr lang="en-US" dirty="0"/>
              <a:t>The responses are tracked and displayed for the user as they go through the algorithm.</a:t>
            </a:r>
          </a:p>
        </p:txBody>
      </p:sp>
    </p:spTree>
    <p:extLst>
      <p:ext uri="{BB962C8B-B14F-4D97-AF65-F5344CB8AC3E}">
        <p14:creationId xmlns:p14="http://schemas.microsoft.com/office/powerpoint/2010/main" val="362646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5403244C-6BF3-4FCC-832B-F450C26B17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850" r="13349"/>
          <a:stretch/>
        </p:blipFill>
        <p:spPr>
          <a:xfrm>
            <a:off x="1328057" y="398010"/>
            <a:ext cx="9535886" cy="6061979"/>
          </a:xfrm>
        </p:spPr>
      </p:pic>
      <p:sp>
        <p:nvSpPr>
          <p:cNvPr id="3" name="TextBox 8">
            <a:extLst>
              <a:ext uri="{FF2B5EF4-FFF2-40B4-BE49-F238E27FC236}">
                <a16:creationId xmlns:a16="http://schemas.microsoft.com/office/drawing/2014/main" id="{B326113F-38BE-49BF-BADF-C22E99D16C13}"/>
              </a:ext>
            </a:extLst>
          </p:cNvPr>
          <p:cNvSpPr txBox="1"/>
          <p:nvPr/>
        </p:nvSpPr>
        <p:spPr>
          <a:xfrm>
            <a:off x="7939432" y="3292487"/>
            <a:ext cx="3686809" cy="1754326"/>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recommended dosing screen is displayed for the requestor for certain drugs. If they reject the suggested dose displayed, they will then be required to indicate the requested dose/frequency.</a:t>
            </a:r>
          </a:p>
        </p:txBody>
      </p:sp>
    </p:spTree>
    <p:extLst>
      <p:ext uri="{BB962C8B-B14F-4D97-AF65-F5344CB8AC3E}">
        <p14:creationId xmlns:p14="http://schemas.microsoft.com/office/powerpoint/2010/main" val="3944279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73C68AB8-90CA-4DB5-B0F3-CF813D0018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255" t="11960" r="12756" b="8228"/>
          <a:stretch/>
        </p:blipFill>
        <p:spPr>
          <a:xfrm>
            <a:off x="2643763" y="0"/>
            <a:ext cx="5633197" cy="6788727"/>
          </a:xfrm>
        </p:spPr>
      </p:pic>
      <p:sp>
        <p:nvSpPr>
          <p:cNvPr id="3" name="TextBox 8">
            <a:extLst>
              <a:ext uri="{FF2B5EF4-FFF2-40B4-BE49-F238E27FC236}">
                <a16:creationId xmlns:a16="http://schemas.microsoft.com/office/drawing/2014/main" id="{860B9F24-AE2F-4DF2-8AEF-FDD60FBAC57F}"/>
              </a:ext>
            </a:extLst>
          </p:cNvPr>
          <p:cNvSpPr txBox="1"/>
          <p:nvPr/>
        </p:nvSpPr>
        <p:spPr>
          <a:xfrm>
            <a:off x="7827464" y="1958210"/>
            <a:ext cx="3686809" cy="646331"/>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requestor has the ability to upload clinical support documents.</a:t>
            </a:r>
          </a:p>
        </p:txBody>
      </p:sp>
      <p:sp>
        <p:nvSpPr>
          <p:cNvPr id="4" name="TextBox 8">
            <a:extLst>
              <a:ext uri="{FF2B5EF4-FFF2-40B4-BE49-F238E27FC236}">
                <a16:creationId xmlns:a16="http://schemas.microsoft.com/office/drawing/2014/main" id="{DDF9FC5E-2999-48B8-A91D-305022B237C3}"/>
              </a:ext>
            </a:extLst>
          </p:cNvPr>
          <p:cNvSpPr txBox="1"/>
          <p:nvPr/>
        </p:nvSpPr>
        <p:spPr>
          <a:xfrm>
            <a:off x="7827464" y="5009320"/>
            <a:ext cx="3686809" cy="923330"/>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submitter verifies all of the information before clicking the submit button.</a:t>
            </a:r>
          </a:p>
        </p:txBody>
      </p:sp>
    </p:spTree>
    <p:extLst>
      <p:ext uri="{BB962C8B-B14F-4D97-AF65-F5344CB8AC3E}">
        <p14:creationId xmlns:p14="http://schemas.microsoft.com/office/powerpoint/2010/main" val="39669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CE06C534-5246-448E-A0C2-19EBF5484D1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740"/>
          <a:stretch/>
        </p:blipFill>
        <p:spPr>
          <a:xfrm>
            <a:off x="2004499" y="226249"/>
            <a:ext cx="8183001" cy="6405502"/>
          </a:xfrm>
        </p:spPr>
      </p:pic>
      <p:sp>
        <p:nvSpPr>
          <p:cNvPr id="8" name="TextBox 7">
            <a:extLst>
              <a:ext uri="{FF2B5EF4-FFF2-40B4-BE49-F238E27FC236}">
                <a16:creationId xmlns:a16="http://schemas.microsoft.com/office/drawing/2014/main" id="{2262081D-9376-4146-9D64-1F825D4F5705}"/>
              </a:ext>
            </a:extLst>
          </p:cNvPr>
          <p:cNvSpPr txBox="1"/>
          <p:nvPr/>
        </p:nvSpPr>
        <p:spPr>
          <a:xfrm>
            <a:off x="9666513" y="1016725"/>
            <a:ext cx="2264229" cy="1477328"/>
          </a:xfrm>
          <a:prstGeom prst="rect">
            <a:avLst/>
          </a:prstGeom>
          <a:solidFill>
            <a:schemeClr val="accent2">
              <a:lumMod val="20000"/>
              <a:lumOff val="80000"/>
            </a:schemeClr>
          </a:solidFill>
          <a:ln>
            <a:solidFill>
              <a:srgbClr val="FF0000"/>
            </a:solidFill>
          </a:ln>
        </p:spPr>
        <p:txBody>
          <a:bodyPr wrap="square" rtlCol="0">
            <a:spAutoFit/>
          </a:bodyPr>
          <a:lstStyle/>
          <a:p>
            <a:r>
              <a:rPr lang="en-US" dirty="0"/>
              <a:t>To log in, the user inputs their </a:t>
            </a:r>
            <a:r>
              <a:rPr lang="en-US" b="1" dirty="0"/>
              <a:t>Username</a:t>
            </a:r>
            <a:r>
              <a:rPr lang="en-US" dirty="0"/>
              <a:t> and </a:t>
            </a:r>
            <a:r>
              <a:rPr lang="en-US" b="1" dirty="0"/>
              <a:t>Password</a:t>
            </a:r>
            <a:r>
              <a:rPr lang="en-US" dirty="0"/>
              <a:t>, then clicks </a:t>
            </a:r>
            <a:r>
              <a:rPr lang="en-US" b="1" dirty="0"/>
              <a:t>Sign In</a:t>
            </a:r>
            <a:r>
              <a:rPr lang="en-US" dirty="0"/>
              <a:t>.</a:t>
            </a:r>
          </a:p>
        </p:txBody>
      </p:sp>
    </p:spTree>
    <p:extLst>
      <p:ext uri="{BB962C8B-B14F-4D97-AF65-F5344CB8AC3E}">
        <p14:creationId xmlns:p14="http://schemas.microsoft.com/office/powerpoint/2010/main" val="341592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social media post&#10;&#10;Description automatically generated">
            <a:extLst>
              <a:ext uri="{FF2B5EF4-FFF2-40B4-BE49-F238E27FC236}">
                <a16:creationId xmlns:a16="http://schemas.microsoft.com/office/drawing/2014/main" id="{2D26A7C9-DDD4-4050-948A-CB324765739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245" r="11472"/>
          <a:stretch/>
        </p:blipFill>
        <p:spPr>
          <a:xfrm>
            <a:off x="3214255" y="26394"/>
            <a:ext cx="4904509" cy="6775835"/>
          </a:xfrm>
        </p:spPr>
      </p:pic>
      <p:sp>
        <p:nvSpPr>
          <p:cNvPr id="3" name="TextBox 8">
            <a:extLst>
              <a:ext uri="{FF2B5EF4-FFF2-40B4-BE49-F238E27FC236}">
                <a16:creationId xmlns:a16="http://schemas.microsoft.com/office/drawing/2014/main" id="{C6DAD47C-C338-486B-8D6E-CF98ACE30922}"/>
              </a:ext>
            </a:extLst>
          </p:cNvPr>
          <p:cNvSpPr txBox="1"/>
          <p:nvPr/>
        </p:nvSpPr>
        <p:spPr>
          <a:xfrm>
            <a:off x="7687505" y="1556993"/>
            <a:ext cx="3686809" cy="2585323"/>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requestor has obtained an approval. </a:t>
            </a:r>
          </a:p>
          <a:p>
            <a:r>
              <a:rPr lang="en-US" dirty="0"/>
              <a:t>If the request required additional review by Magellan Rx and/or additional information from the ordering provider, the requestor would see a pended status and would be provided with a tracking number. Please see next slide. </a:t>
            </a:r>
          </a:p>
        </p:txBody>
      </p:sp>
    </p:spTree>
    <p:extLst>
      <p:ext uri="{BB962C8B-B14F-4D97-AF65-F5344CB8AC3E}">
        <p14:creationId xmlns:p14="http://schemas.microsoft.com/office/powerpoint/2010/main" val="412088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0E2F0D2-C790-4A54-9612-E28327EBFFB0}"/>
              </a:ext>
            </a:extLst>
          </p:cNvPr>
          <p:cNvPicPr>
            <a:picLocks noGrp="1" noChangeAspect="1"/>
          </p:cNvPicPr>
          <p:nvPr>
            <p:ph idx="1"/>
          </p:nvPr>
        </p:nvPicPr>
        <p:blipFill>
          <a:blip r:embed="rId2"/>
          <a:stretch>
            <a:fillRect/>
          </a:stretch>
        </p:blipFill>
        <p:spPr>
          <a:xfrm>
            <a:off x="2278831" y="201445"/>
            <a:ext cx="6146712" cy="6564726"/>
          </a:xfrm>
          <a:prstGeom prst="rect">
            <a:avLst/>
          </a:prstGeom>
        </p:spPr>
      </p:pic>
      <p:sp>
        <p:nvSpPr>
          <p:cNvPr id="5" name="TextBox 8">
            <a:extLst>
              <a:ext uri="{FF2B5EF4-FFF2-40B4-BE49-F238E27FC236}">
                <a16:creationId xmlns:a16="http://schemas.microsoft.com/office/drawing/2014/main" id="{BBF8A87B-534D-4007-88CC-6EF1198830DD}"/>
              </a:ext>
            </a:extLst>
          </p:cNvPr>
          <p:cNvSpPr txBox="1"/>
          <p:nvPr/>
        </p:nvSpPr>
        <p:spPr>
          <a:xfrm>
            <a:off x="7752820" y="1566324"/>
            <a:ext cx="2380226" cy="646331"/>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Pended Status example.</a:t>
            </a:r>
          </a:p>
        </p:txBody>
      </p:sp>
    </p:spTree>
    <p:extLst>
      <p:ext uri="{BB962C8B-B14F-4D97-AF65-F5344CB8AC3E}">
        <p14:creationId xmlns:p14="http://schemas.microsoft.com/office/powerpoint/2010/main" val="4077555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View Authorizations</a:t>
            </a:r>
            <a:endParaRPr lang="en-US" dirty="0">
              <a:solidFill>
                <a:schemeClr val="tx2"/>
              </a:solidFill>
            </a:endParaRPr>
          </a:p>
        </p:txBody>
      </p:sp>
      <p:cxnSp>
        <p:nvCxnSpPr>
          <p:cNvPr id="6" name="Straight Connector 5"/>
          <p:cNvCxnSpPr/>
          <p:nvPr/>
        </p:nvCxnSpPr>
        <p:spPr>
          <a:xfrm>
            <a:off x="3880007" y="3647071"/>
            <a:ext cx="451544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46674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E26368B9-FCE3-45B4-AAAF-B4F363A34BD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086" r="27816"/>
          <a:stretch/>
        </p:blipFill>
        <p:spPr>
          <a:xfrm>
            <a:off x="2420687" y="1"/>
            <a:ext cx="6600847" cy="6857999"/>
          </a:xfrm>
        </p:spPr>
      </p:pic>
      <p:sp>
        <p:nvSpPr>
          <p:cNvPr id="6" name="TextBox 5">
            <a:extLst>
              <a:ext uri="{FF2B5EF4-FFF2-40B4-BE49-F238E27FC236}">
                <a16:creationId xmlns:a16="http://schemas.microsoft.com/office/drawing/2014/main" id="{404B9AAD-04AA-46D4-816B-58D4185EB271}"/>
              </a:ext>
            </a:extLst>
          </p:cNvPr>
          <p:cNvSpPr txBox="1"/>
          <p:nvPr/>
        </p:nvSpPr>
        <p:spPr>
          <a:xfrm>
            <a:off x="606490" y="515671"/>
            <a:ext cx="1942012" cy="2308324"/>
          </a:xfrm>
          <a:prstGeom prst="rect">
            <a:avLst/>
          </a:prstGeom>
          <a:solidFill>
            <a:schemeClr val="accent2">
              <a:lumMod val="20000"/>
              <a:lumOff val="80000"/>
            </a:schemeClr>
          </a:solidFill>
          <a:ln>
            <a:solidFill>
              <a:srgbClr val="FF0000"/>
            </a:solidFill>
          </a:ln>
        </p:spPr>
        <p:txBody>
          <a:bodyPr wrap="square" rtlCol="0">
            <a:spAutoFit/>
          </a:bodyPr>
          <a:lstStyle/>
          <a:p>
            <a:r>
              <a:rPr lang="en-US" dirty="0"/>
              <a:t>MRx Portal Users may view all authorizations to which their account Tax ID is linked (rendering or ordering provider record).</a:t>
            </a:r>
          </a:p>
        </p:txBody>
      </p:sp>
      <p:sp>
        <p:nvSpPr>
          <p:cNvPr id="7" name="TextBox 6">
            <a:extLst>
              <a:ext uri="{FF2B5EF4-FFF2-40B4-BE49-F238E27FC236}">
                <a16:creationId xmlns:a16="http://schemas.microsoft.com/office/drawing/2014/main" id="{871E255D-5D64-41A1-84E8-5ABB46A8E072}"/>
              </a:ext>
            </a:extLst>
          </p:cNvPr>
          <p:cNvSpPr txBox="1"/>
          <p:nvPr/>
        </p:nvSpPr>
        <p:spPr>
          <a:xfrm>
            <a:off x="9134669" y="2307771"/>
            <a:ext cx="2944120" cy="3693319"/>
          </a:xfrm>
          <a:prstGeom prst="rect">
            <a:avLst/>
          </a:prstGeom>
          <a:solidFill>
            <a:schemeClr val="accent2">
              <a:lumMod val="20000"/>
              <a:lumOff val="80000"/>
            </a:schemeClr>
          </a:solidFill>
          <a:ln>
            <a:solidFill>
              <a:srgbClr val="FF0000"/>
            </a:solidFill>
          </a:ln>
        </p:spPr>
        <p:txBody>
          <a:bodyPr wrap="square" rtlCol="0">
            <a:spAutoFit/>
          </a:bodyPr>
          <a:lstStyle/>
          <a:p>
            <a:r>
              <a:rPr lang="en-US" dirty="0"/>
              <a:t>User may do specific searches (1-4), or view all authorizations in the </a:t>
            </a:r>
            <a:r>
              <a:rPr lang="en-US" b="1" dirty="0"/>
              <a:t>View All </a:t>
            </a:r>
            <a:r>
              <a:rPr lang="en-US" dirty="0"/>
              <a:t>Section: </a:t>
            </a:r>
          </a:p>
          <a:p>
            <a:r>
              <a:rPr lang="en-US" dirty="0"/>
              <a:t>-</a:t>
            </a:r>
            <a:r>
              <a:rPr lang="en-US" b="1" dirty="0"/>
              <a:t>View summary</a:t>
            </a:r>
            <a:r>
              <a:rPr lang="en-US" dirty="0"/>
              <a:t> shows 10 at a time on the screen and the user may scroll through all </a:t>
            </a:r>
            <a:r>
              <a:rPr lang="en-US" dirty="0" err="1"/>
              <a:t>auths</a:t>
            </a:r>
            <a:r>
              <a:rPr lang="en-US" dirty="0"/>
              <a:t> under TIN.</a:t>
            </a:r>
          </a:p>
          <a:p>
            <a:r>
              <a:rPr lang="en-US" dirty="0"/>
              <a:t>-</a:t>
            </a:r>
            <a:r>
              <a:rPr lang="en-US" b="1" dirty="0"/>
              <a:t>Create report </a:t>
            </a:r>
            <a:r>
              <a:rPr lang="en-US" dirty="0"/>
              <a:t>creates a PDF file of all </a:t>
            </a:r>
            <a:r>
              <a:rPr lang="en-US" dirty="0" err="1"/>
              <a:t>auths</a:t>
            </a:r>
            <a:r>
              <a:rPr lang="en-US" dirty="0"/>
              <a:t> under TIN.</a:t>
            </a:r>
          </a:p>
          <a:p>
            <a:r>
              <a:rPr lang="en-US" dirty="0"/>
              <a:t>-</a:t>
            </a:r>
            <a:r>
              <a:rPr lang="en-US" b="1" dirty="0"/>
              <a:t>Download electronic file </a:t>
            </a:r>
            <a:r>
              <a:rPr lang="en-US" dirty="0"/>
              <a:t>creates an excel file of all </a:t>
            </a:r>
            <a:r>
              <a:rPr lang="en-US" dirty="0" err="1"/>
              <a:t>auths</a:t>
            </a:r>
            <a:r>
              <a:rPr lang="en-US" dirty="0"/>
              <a:t> under TIN. </a:t>
            </a:r>
          </a:p>
        </p:txBody>
      </p:sp>
    </p:spTree>
    <p:extLst>
      <p:ext uri="{BB962C8B-B14F-4D97-AF65-F5344CB8AC3E}">
        <p14:creationId xmlns:p14="http://schemas.microsoft.com/office/powerpoint/2010/main" val="2435058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410C343A-468B-4A0B-840B-C7643F07760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137" r="21636" b="6263"/>
          <a:stretch/>
        </p:blipFill>
        <p:spPr>
          <a:xfrm>
            <a:off x="2531864" y="207344"/>
            <a:ext cx="7128272" cy="6650656"/>
          </a:xfrm>
        </p:spPr>
      </p:pic>
      <p:sp>
        <p:nvSpPr>
          <p:cNvPr id="7" name="Arrow: Right 6">
            <a:extLst>
              <a:ext uri="{FF2B5EF4-FFF2-40B4-BE49-F238E27FC236}">
                <a16:creationId xmlns:a16="http://schemas.microsoft.com/office/drawing/2014/main" id="{D0F6EF85-FB4B-4652-99F3-1AA03539BD03}"/>
              </a:ext>
            </a:extLst>
          </p:cNvPr>
          <p:cNvSpPr/>
          <p:nvPr/>
        </p:nvSpPr>
        <p:spPr>
          <a:xfrm>
            <a:off x="2062065" y="3739429"/>
            <a:ext cx="2313992" cy="1371600"/>
          </a:xfrm>
          <a:prstGeom prst="rightArrow">
            <a:avLst>
              <a:gd name="adj1" fmla="val 50000"/>
              <a:gd name="adj2" fmla="val 45833"/>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n w="0"/>
                <a:solidFill>
                  <a:schemeClr val="tx1"/>
                </a:solidFill>
                <a:effectLst>
                  <a:outerShdw blurRad="38100" dist="19050" dir="2700000" algn="tl" rotWithShape="0">
                    <a:schemeClr val="dk1">
                      <a:alpha val="40000"/>
                    </a:schemeClr>
                  </a:outerShdw>
                </a:effectLst>
              </a:rPr>
              <a:t>Click on the Authorization Number to view the details.</a:t>
            </a:r>
          </a:p>
        </p:txBody>
      </p:sp>
    </p:spTree>
    <p:extLst>
      <p:ext uri="{BB962C8B-B14F-4D97-AF65-F5344CB8AC3E}">
        <p14:creationId xmlns:p14="http://schemas.microsoft.com/office/powerpoint/2010/main" val="1837723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1CDE798E-A5AE-4D92-8A10-A7502613EA4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91" t="8878" r="17939" b="5864"/>
          <a:stretch/>
        </p:blipFill>
        <p:spPr>
          <a:xfrm>
            <a:off x="3257005" y="1"/>
            <a:ext cx="5067845" cy="6858000"/>
          </a:xfrm>
        </p:spPr>
      </p:pic>
      <p:sp>
        <p:nvSpPr>
          <p:cNvPr id="7" name="TextBox 6">
            <a:extLst>
              <a:ext uri="{FF2B5EF4-FFF2-40B4-BE49-F238E27FC236}">
                <a16:creationId xmlns:a16="http://schemas.microsoft.com/office/drawing/2014/main" id="{037BD281-0E6F-4859-9E5F-E5AF36DA2BA1}"/>
              </a:ext>
            </a:extLst>
          </p:cNvPr>
          <p:cNvSpPr txBox="1"/>
          <p:nvPr/>
        </p:nvSpPr>
        <p:spPr>
          <a:xfrm>
            <a:off x="7912101" y="5675530"/>
            <a:ext cx="3695701" cy="646331"/>
          </a:xfrm>
          <a:prstGeom prst="rect">
            <a:avLst/>
          </a:prstGeom>
          <a:solidFill>
            <a:schemeClr val="accent2">
              <a:lumMod val="20000"/>
              <a:lumOff val="80000"/>
            </a:schemeClr>
          </a:solidFill>
          <a:ln>
            <a:solidFill>
              <a:srgbClr val="FF0000"/>
            </a:solidFill>
          </a:ln>
        </p:spPr>
        <p:txBody>
          <a:bodyPr wrap="square" rtlCol="0">
            <a:spAutoFit/>
          </a:bodyPr>
          <a:lstStyle/>
          <a:p>
            <a:r>
              <a:rPr lang="en-US" dirty="0"/>
              <a:t>View determination letter by clicking View Letter. </a:t>
            </a:r>
          </a:p>
        </p:txBody>
      </p:sp>
      <p:sp>
        <p:nvSpPr>
          <p:cNvPr id="8" name="TextBox 7">
            <a:extLst>
              <a:ext uri="{FF2B5EF4-FFF2-40B4-BE49-F238E27FC236}">
                <a16:creationId xmlns:a16="http://schemas.microsoft.com/office/drawing/2014/main" id="{55E4CB29-56F3-42D3-B1D8-8B78AA9DB9B7}"/>
              </a:ext>
            </a:extLst>
          </p:cNvPr>
          <p:cNvSpPr txBox="1"/>
          <p:nvPr/>
        </p:nvSpPr>
        <p:spPr>
          <a:xfrm>
            <a:off x="584200" y="5352365"/>
            <a:ext cx="3695701" cy="646331"/>
          </a:xfrm>
          <a:prstGeom prst="rect">
            <a:avLst/>
          </a:prstGeom>
          <a:solidFill>
            <a:schemeClr val="accent2">
              <a:lumMod val="20000"/>
              <a:lumOff val="80000"/>
            </a:schemeClr>
          </a:solidFill>
          <a:ln>
            <a:solidFill>
              <a:srgbClr val="FF0000"/>
            </a:solidFill>
          </a:ln>
        </p:spPr>
        <p:txBody>
          <a:bodyPr wrap="square" rtlCol="0">
            <a:spAutoFit/>
          </a:bodyPr>
          <a:lstStyle/>
          <a:p>
            <a:r>
              <a:rPr lang="en-US" dirty="0"/>
              <a:t>Print this page by clicking the print button at the bottom.</a:t>
            </a:r>
          </a:p>
        </p:txBody>
      </p:sp>
    </p:spTree>
    <p:extLst>
      <p:ext uri="{BB962C8B-B14F-4D97-AF65-F5344CB8AC3E}">
        <p14:creationId xmlns:p14="http://schemas.microsoft.com/office/powerpoint/2010/main" val="368639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Get an Authorization</a:t>
            </a:r>
            <a:endParaRPr lang="en-US" dirty="0">
              <a:solidFill>
                <a:schemeClr val="tx2"/>
              </a:solidFill>
            </a:endParaRPr>
          </a:p>
        </p:txBody>
      </p:sp>
      <p:cxnSp>
        <p:nvCxnSpPr>
          <p:cNvPr id="6" name="Straight Connector 5"/>
          <p:cNvCxnSpPr/>
          <p:nvPr/>
        </p:nvCxnSpPr>
        <p:spPr>
          <a:xfrm>
            <a:off x="3880007" y="3647071"/>
            <a:ext cx="451544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246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AD05E-AEBE-467E-9872-CC16AD12A19E}"/>
              </a:ext>
            </a:extLst>
          </p:cNvPr>
          <p:cNvPicPr>
            <a:picLocks noChangeAspect="1"/>
          </p:cNvPicPr>
          <p:nvPr/>
        </p:nvPicPr>
        <p:blipFill>
          <a:blip r:embed="rId2"/>
          <a:stretch>
            <a:fillRect/>
          </a:stretch>
        </p:blipFill>
        <p:spPr>
          <a:xfrm>
            <a:off x="2268443" y="220071"/>
            <a:ext cx="7655114" cy="6417857"/>
          </a:xfrm>
          <a:prstGeom prst="rect">
            <a:avLst/>
          </a:prstGeom>
        </p:spPr>
      </p:pic>
      <p:sp>
        <p:nvSpPr>
          <p:cNvPr id="3" name="TextBox 8">
            <a:extLst>
              <a:ext uri="{FF2B5EF4-FFF2-40B4-BE49-F238E27FC236}">
                <a16:creationId xmlns:a16="http://schemas.microsoft.com/office/drawing/2014/main" id="{1A6846B0-BFF4-4905-9A95-1629D59ADBAE}"/>
              </a:ext>
            </a:extLst>
          </p:cNvPr>
          <p:cNvSpPr txBox="1"/>
          <p:nvPr/>
        </p:nvSpPr>
        <p:spPr>
          <a:xfrm>
            <a:off x="5521233" y="2612571"/>
            <a:ext cx="3936275" cy="646331"/>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user clicks on </a:t>
            </a:r>
            <a:r>
              <a:rPr lang="en-US" b="1" dirty="0"/>
              <a:t>Get an Authorization </a:t>
            </a:r>
            <a:r>
              <a:rPr lang="en-US" dirty="0"/>
              <a:t>to begin the prior authorization process.</a:t>
            </a:r>
          </a:p>
        </p:txBody>
      </p:sp>
    </p:spTree>
    <p:extLst>
      <p:ext uri="{BB962C8B-B14F-4D97-AF65-F5344CB8AC3E}">
        <p14:creationId xmlns:p14="http://schemas.microsoft.com/office/powerpoint/2010/main" val="197670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3DFF9D49-D22E-437B-9E52-41387F3CE2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5178" y="175735"/>
            <a:ext cx="9712935" cy="6506529"/>
          </a:xfrm>
        </p:spPr>
      </p:pic>
      <p:sp>
        <p:nvSpPr>
          <p:cNvPr id="3" name="TextBox 8">
            <a:extLst>
              <a:ext uri="{FF2B5EF4-FFF2-40B4-BE49-F238E27FC236}">
                <a16:creationId xmlns:a16="http://schemas.microsoft.com/office/drawing/2014/main" id="{1A6846B0-BFF4-4905-9A95-1629D59ADBAE}"/>
              </a:ext>
            </a:extLst>
          </p:cNvPr>
          <p:cNvSpPr txBox="1"/>
          <p:nvPr/>
        </p:nvSpPr>
        <p:spPr>
          <a:xfrm>
            <a:off x="6464573" y="4754905"/>
            <a:ext cx="3686809" cy="646331"/>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phone and fax numbers are required in order to continue.</a:t>
            </a:r>
          </a:p>
        </p:txBody>
      </p:sp>
    </p:spTree>
    <p:extLst>
      <p:ext uri="{BB962C8B-B14F-4D97-AF65-F5344CB8AC3E}">
        <p14:creationId xmlns:p14="http://schemas.microsoft.com/office/powerpoint/2010/main" val="418080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4DB599-50C5-4B3F-959F-AB38378031DE}"/>
              </a:ext>
            </a:extLst>
          </p:cNvPr>
          <p:cNvPicPr>
            <a:picLocks noChangeAspect="1"/>
          </p:cNvPicPr>
          <p:nvPr/>
        </p:nvPicPr>
        <p:blipFill>
          <a:blip r:embed="rId2"/>
          <a:stretch>
            <a:fillRect/>
          </a:stretch>
        </p:blipFill>
        <p:spPr>
          <a:xfrm>
            <a:off x="2187386" y="213035"/>
            <a:ext cx="7661464" cy="6431929"/>
          </a:xfrm>
          <a:prstGeom prst="rect">
            <a:avLst/>
          </a:prstGeom>
        </p:spPr>
      </p:pic>
      <p:sp>
        <p:nvSpPr>
          <p:cNvPr id="9" name="TextBox 8">
            <a:extLst>
              <a:ext uri="{FF2B5EF4-FFF2-40B4-BE49-F238E27FC236}">
                <a16:creationId xmlns:a16="http://schemas.microsoft.com/office/drawing/2014/main" id="{1A6846B0-BFF4-4905-9A95-1629D59ADBAE}"/>
              </a:ext>
            </a:extLst>
          </p:cNvPr>
          <p:cNvSpPr txBox="1"/>
          <p:nvPr/>
        </p:nvSpPr>
        <p:spPr>
          <a:xfrm>
            <a:off x="7341142" y="3652973"/>
            <a:ext cx="3695701" cy="1754326"/>
          </a:xfrm>
          <a:prstGeom prst="rect">
            <a:avLst/>
          </a:prstGeom>
          <a:solidFill>
            <a:schemeClr val="accent2">
              <a:lumMod val="20000"/>
              <a:lumOff val="80000"/>
            </a:schemeClr>
          </a:solidFill>
          <a:ln>
            <a:solidFill>
              <a:srgbClr val="FF0000"/>
            </a:solidFill>
          </a:ln>
        </p:spPr>
        <p:txBody>
          <a:bodyPr wrap="square" rtlCol="0">
            <a:spAutoFit/>
          </a:bodyPr>
          <a:lstStyle/>
          <a:p>
            <a:r>
              <a:rPr lang="en-US" dirty="0"/>
              <a:t>These are the steps the requestor will proceed through in order to request an authorization. The disclaimer at the bottom alerts the user that the portal is to be used for routine requests only.</a:t>
            </a:r>
          </a:p>
        </p:txBody>
      </p:sp>
    </p:spTree>
    <p:extLst>
      <p:ext uri="{BB962C8B-B14F-4D97-AF65-F5344CB8AC3E}">
        <p14:creationId xmlns:p14="http://schemas.microsoft.com/office/powerpoint/2010/main" val="1595489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0AA61474-81C7-48BE-91EE-6E156D3ABD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422"/>
          <a:stretch/>
        </p:blipFill>
        <p:spPr>
          <a:xfrm>
            <a:off x="1091622" y="261257"/>
            <a:ext cx="10008756" cy="6335486"/>
          </a:xfrm>
        </p:spPr>
      </p:pic>
      <p:sp>
        <p:nvSpPr>
          <p:cNvPr id="3" name="TextBox 8">
            <a:extLst>
              <a:ext uri="{FF2B5EF4-FFF2-40B4-BE49-F238E27FC236}">
                <a16:creationId xmlns:a16="http://schemas.microsoft.com/office/drawing/2014/main" id="{1A6846B0-BFF4-4905-9A95-1629D59ADBAE}"/>
              </a:ext>
            </a:extLst>
          </p:cNvPr>
          <p:cNvSpPr txBox="1"/>
          <p:nvPr/>
        </p:nvSpPr>
        <p:spPr>
          <a:xfrm>
            <a:off x="7576457" y="2995748"/>
            <a:ext cx="3814354" cy="1200329"/>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requestor inputs the member last name, first name, date of birth, and selects the health plan from the dropdown.</a:t>
            </a:r>
          </a:p>
        </p:txBody>
      </p:sp>
    </p:spTree>
    <p:extLst>
      <p:ext uri="{BB962C8B-B14F-4D97-AF65-F5344CB8AC3E}">
        <p14:creationId xmlns:p14="http://schemas.microsoft.com/office/powerpoint/2010/main" val="165811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B18C59E3-F02B-4F6C-AA34-A83A76DB43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338"/>
          <a:stretch/>
        </p:blipFill>
        <p:spPr>
          <a:xfrm>
            <a:off x="1132609" y="279918"/>
            <a:ext cx="9646864" cy="6298163"/>
          </a:xfrm>
        </p:spPr>
      </p:pic>
      <p:sp>
        <p:nvSpPr>
          <p:cNvPr id="4" name="TextBox 8">
            <a:extLst>
              <a:ext uri="{FF2B5EF4-FFF2-40B4-BE49-F238E27FC236}">
                <a16:creationId xmlns:a16="http://schemas.microsoft.com/office/drawing/2014/main" id="{1A6846B0-BFF4-4905-9A95-1629D59ADBAE}"/>
              </a:ext>
            </a:extLst>
          </p:cNvPr>
          <p:cNvSpPr txBox="1"/>
          <p:nvPr/>
        </p:nvSpPr>
        <p:spPr>
          <a:xfrm>
            <a:off x="7780812" y="1398373"/>
            <a:ext cx="3686809" cy="1477328"/>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member is confirmed, then the user selects their group/facility from the dropdown. </a:t>
            </a:r>
          </a:p>
          <a:p>
            <a:r>
              <a:rPr lang="en-US" dirty="0"/>
              <a:t>They are also able to indicate an alternative servicing provider.</a:t>
            </a:r>
          </a:p>
        </p:txBody>
      </p:sp>
    </p:spTree>
    <p:extLst>
      <p:ext uri="{BB962C8B-B14F-4D97-AF65-F5344CB8AC3E}">
        <p14:creationId xmlns:p14="http://schemas.microsoft.com/office/powerpoint/2010/main" val="145668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7E992A-7B86-4128-982D-0D6D51412190}"/>
              </a:ext>
            </a:extLst>
          </p:cNvPr>
          <p:cNvPicPr>
            <a:picLocks noChangeAspect="1"/>
          </p:cNvPicPr>
          <p:nvPr/>
        </p:nvPicPr>
        <p:blipFill>
          <a:blip r:embed="rId2"/>
          <a:stretch>
            <a:fillRect/>
          </a:stretch>
        </p:blipFill>
        <p:spPr>
          <a:xfrm>
            <a:off x="1579445" y="322117"/>
            <a:ext cx="9033109" cy="6461237"/>
          </a:xfrm>
          <a:prstGeom prst="rect">
            <a:avLst/>
          </a:prstGeom>
        </p:spPr>
      </p:pic>
      <p:sp>
        <p:nvSpPr>
          <p:cNvPr id="5" name="TextBox 8">
            <a:extLst>
              <a:ext uri="{FF2B5EF4-FFF2-40B4-BE49-F238E27FC236}">
                <a16:creationId xmlns:a16="http://schemas.microsoft.com/office/drawing/2014/main" id="{68B54A03-62CB-4680-A52F-DB5955A13F64}"/>
              </a:ext>
            </a:extLst>
          </p:cNvPr>
          <p:cNvSpPr txBox="1"/>
          <p:nvPr/>
        </p:nvSpPr>
        <p:spPr>
          <a:xfrm>
            <a:off x="7295620" y="4188226"/>
            <a:ext cx="3686809" cy="369332"/>
          </a:xfrm>
          <a:prstGeom prst="rect">
            <a:avLst/>
          </a:prstGeom>
          <a:solidFill>
            <a:schemeClr val="accent2">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Place of Service is selected.</a:t>
            </a:r>
          </a:p>
        </p:txBody>
      </p:sp>
    </p:spTree>
    <p:extLst>
      <p:ext uri="{BB962C8B-B14F-4D97-AF65-F5344CB8AC3E}">
        <p14:creationId xmlns:p14="http://schemas.microsoft.com/office/powerpoint/2010/main" val="2195379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504</Words>
  <Application>Microsoft Office PowerPoint</Application>
  <PresentationFormat>Widescreen</PresentationFormat>
  <Paragraphs>32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MRx Provider Portal Navigation</vt:lpstr>
      <vt:lpstr>PowerPoint Presentation</vt:lpstr>
      <vt:lpstr>Get an Authorization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 Authorizations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Corbett, Lisa J</dc:creator>
  <cp:lastModifiedBy>Gabrielle Davies</cp:lastModifiedBy>
  <cp:revision>14</cp:revision>
  <dcterms:created xsi:type="dcterms:W3CDTF">2020-08-18T19:40:20Z</dcterms:created>
  <dcterms:modified xsi:type="dcterms:W3CDTF">2021-11-03T20:29:16Z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2020-08-18T20:06:09Z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151527f0-b342-4e3d-80bb-3e5222b68a73</vt:lpwstr>
  </property>
  <property fmtid="{D5CDD505-2E9C-101B-9397-08002B2CF9AE}" pid="8" name="MSIP_Label_8be07fcc-3295-428b-88ad-2394f5c2a736_ContentBits">
    <vt:lpwstr>0</vt:lpwstr>
  </property>
</Properties>
</file>